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9"/>
  </p:notesMasterIdLst>
  <p:sldIdLst>
    <p:sldId id="256" r:id="rId2"/>
    <p:sldId id="261" r:id="rId3"/>
    <p:sldId id="257" r:id="rId4"/>
    <p:sldId id="259" r:id="rId5"/>
    <p:sldId id="260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1" r:id="rId14"/>
    <p:sldId id="272" r:id="rId15"/>
    <p:sldId id="273" r:id="rId16"/>
    <p:sldId id="274" r:id="rId17"/>
    <p:sldId id="276" r:id="rId18"/>
  </p:sldIdLst>
  <p:sldSz cx="12192000" cy="6858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517497-6034-4109-9018-BDEF84A2EDB7}" type="datetimeFigureOut">
              <a:rPr lang="es-EC" smtClean="0"/>
              <a:t>12/6/2019</a:t>
            </a:fld>
            <a:endParaRPr lang="es-EC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C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47A4C8-90CF-4217-B4A9-D8AF98103AFF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432645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25878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80070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FC3F6-EEC9-49C7-B5BF-793D8FB112B8}" type="datetimeFigureOut">
              <a:rPr lang="es-EC" smtClean="0"/>
              <a:t>12/6/2019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2C045723-0046-4650-8929-ABE26903C72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998577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FC3F6-EEC9-49C7-B5BF-793D8FB112B8}" type="datetimeFigureOut">
              <a:rPr lang="es-EC" smtClean="0"/>
              <a:t>12/6/2019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2C045723-0046-4650-8929-ABE26903C72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740233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FC3F6-EEC9-49C7-B5BF-793D8FB112B8}" type="datetimeFigureOut">
              <a:rPr lang="es-EC" smtClean="0"/>
              <a:t>12/6/2019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2C045723-0046-4650-8929-ABE26903C72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571584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FC3F6-EEC9-49C7-B5BF-793D8FB112B8}" type="datetimeFigureOut">
              <a:rPr lang="es-EC" smtClean="0"/>
              <a:t>12/6/2019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C045723-0046-4650-8929-ABE26903C721}" type="slidenum">
              <a:rPr lang="es-EC" smtClean="0"/>
              <a:t>‹Nº›</a:t>
            </a:fld>
            <a:endParaRPr lang="es-EC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22877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FC3F6-EEC9-49C7-B5BF-793D8FB112B8}" type="datetimeFigureOut">
              <a:rPr lang="es-EC" smtClean="0"/>
              <a:t>12/6/2019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C045723-0046-4650-8929-ABE26903C72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9608051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FC3F6-EEC9-49C7-B5BF-793D8FB112B8}" type="datetimeFigureOut">
              <a:rPr lang="es-EC" smtClean="0"/>
              <a:t>12/6/2019</a:t>
            </a:fld>
            <a:endParaRPr 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45723-0046-4650-8929-ABE26903C72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548737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FC3F6-EEC9-49C7-B5BF-793D8FB112B8}" type="datetimeFigureOut">
              <a:rPr lang="es-EC" smtClean="0"/>
              <a:t>12/6/2019</a:t>
            </a:fld>
            <a:endParaRPr 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45723-0046-4650-8929-ABE26903C72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875039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FC3F6-EEC9-49C7-B5BF-793D8FB112B8}" type="datetimeFigureOut">
              <a:rPr lang="es-EC" smtClean="0"/>
              <a:t>12/6/2019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45723-0046-4650-8929-ABE26903C72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0281675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4D2FC3F6-EEC9-49C7-B5BF-793D8FB112B8}" type="datetimeFigureOut">
              <a:rPr lang="es-EC" smtClean="0"/>
              <a:t>12/6/2019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2C045723-0046-4650-8929-ABE26903C72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7361023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contenid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orma libre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2" name="Forma libre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3" name="Forma libre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23" name="Marcador de posición de imagen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872770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contenid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8" name="Marcador de posición de imagen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36561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FC3F6-EEC9-49C7-B5BF-793D8FB112B8}" type="datetimeFigureOut">
              <a:rPr lang="es-EC" smtClean="0"/>
              <a:t>12/6/2019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45723-0046-4650-8929-ABE26903C72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48228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FC3F6-EEC9-49C7-B5BF-793D8FB112B8}" type="datetimeFigureOut">
              <a:rPr lang="es-EC" smtClean="0"/>
              <a:t>12/6/2019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2C045723-0046-4650-8929-ABE26903C72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098955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FC3F6-EEC9-49C7-B5BF-793D8FB112B8}" type="datetimeFigureOut">
              <a:rPr lang="es-EC" smtClean="0"/>
              <a:t>12/6/2019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45723-0046-4650-8929-ABE26903C72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947038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FC3F6-EEC9-49C7-B5BF-793D8FB112B8}" type="datetimeFigureOut">
              <a:rPr lang="es-EC" smtClean="0"/>
              <a:t>12/6/2019</a:t>
            </a:fld>
            <a:endParaRPr lang="es-EC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45723-0046-4650-8929-ABE26903C72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338753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FC3F6-EEC9-49C7-B5BF-793D8FB112B8}" type="datetimeFigureOut">
              <a:rPr lang="es-EC" smtClean="0"/>
              <a:t>12/6/2019</a:t>
            </a:fld>
            <a:endParaRPr 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45723-0046-4650-8929-ABE26903C72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140452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FC3F6-EEC9-49C7-B5BF-793D8FB112B8}" type="datetimeFigureOut">
              <a:rPr lang="es-EC" smtClean="0"/>
              <a:t>12/6/2019</a:t>
            </a:fld>
            <a:endParaRPr lang="es-EC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45723-0046-4650-8929-ABE26903C72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500747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FC3F6-EEC9-49C7-B5BF-793D8FB112B8}" type="datetimeFigureOut">
              <a:rPr lang="es-EC" smtClean="0"/>
              <a:t>12/6/2019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45723-0046-4650-8929-ABE26903C72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18072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FC3F6-EEC9-49C7-B5BF-793D8FB112B8}" type="datetimeFigureOut">
              <a:rPr lang="es-EC" smtClean="0"/>
              <a:t>12/6/2019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45723-0046-4650-8929-ABE26903C72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91006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21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FC3F6-EEC9-49C7-B5BF-793D8FB112B8}" type="datetimeFigureOut">
              <a:rPr lang="es-EC" smtClean="0"/>
              <a:t>12/6/2019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45723-0046-4650-8929-ABE26903C72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519670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C" dirty="0" smtClean="0"/>
              <a:t>Base de Datos</a:t>
            </a:r>
            <a:endParaRPr lang="es-EC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s-EC" dirty="0" smtClean="0"/>
              <a:t>Hugo Mora</a:t>
            </a:r>
          </a:p>
          <a:p>
            <a:r>
              <a:rPr lang="es-EC" dirty="0" err="1" smtClean="0"/>
              <a:t>Kevyn</a:t>
            </a:r>
            <a:r>
              <a:rPr lang="es-EC" dirty="0" smtClean="0"/>
              <a:t> Vera</a:t>
            </a:r>
          </a:p>
          <a:p>
            <a:r>
              <a:rPr lang="es-EC" dirty="0" smtClean="0"/>
              <a:t>Patricio </a:t>
            </a:r>
            <a:r>
              <a:rPr lang="es-EC" dirty="0" err="1" smtClean="0"/>
              <a:t>Piguave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367709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Historia de Base de Datos – El Futuro</a:t>
            </a:r>
            <a:endParaRPr lang="es-EC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>
          <a:xfrm>
            <a:off x="806789" y="2335814"/>
            <a:ext cx="4472327" cy="693135"/>
          </a:xfrm>
        </p:spPr>
        <p:txBody>
          <a:bodyPr/>
          <a:lstStyle/>
          <a:p>
            <a:r>
              <a:rPr lang="es-EC" dirty="0" smtClean="0"/>
              <a:t>       Base de Datos Móviles </a:t>
            </a:r>
            <a:endParaRPr lang="es-EC" dirty="0"/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15802" y="3173412"/>
            <a:ext cx="4671448" cy="3684588"/>
          </a:xfrm>
          <a:prstGeom prst="rect">
            <a:avLst/>
          </a:prstGeom>
        </p:spPr>
      </p:pic>
      <p:sp>
        <p:nvSpPr>
          <p:cNvPr id="8" name="Marcador de texto 7"/>
          <p:cNvSpPr>
            <a:spLocks noGrp="1"/>
          </p:cNvSpPr>
          <p:nvPr>
            <p:ph type="body" sz="quarter" idx="3"/>
          </p:nvPr>
        </p:nvSpPr>
        <p:spPr>
          <a:xfrm>
            <a:off x="5820153" y="2336873"/>
            <a:ext cx="5387777" cy="692076"/>
          </a:xfrm>
        </p:spPr>
        <p:txBody>
          <a:bodyPr>
            <a:normAutofit/>
          </a:bodyPr>
          <a:lstStyle/>
          <a:p>
            <a:r>
              <a:rPr lang="es-EC" b="0" dirty="0" smtClean="0"/>
              <a:t>         </a:t>
            </a:r>
            <a:r>
              <a:rPr lang="es-EC" b="0" dirty="0" err="1" smtClean="0"/>
              <a:t>Language</a:t>
            </a:r>
            <a:r>
              <a:rPr lang="es-EC" b="0" dirty="0" smtClean="0"/>
              <a:t> </a:t>
            </a:r>
            <a:r>
              <a:rPr lang="es-EC" b="0" dirty="0" err="1"/>
              <a:t>Integrated</a:t>
            </a:r>
            <a:r>
              <a:rPr lang="es-EC" b="0" dirty="0"/>
              <a:t> </a:t>
            </a:r>
            <a:r>
              <a:rPr lang="es-EC" b="0" dirty="0" err="1"/>
              <a:t>Query</a:t>
            </a:r>
            <a:endParaRPr lang="es-EC" dirty="0"/>
          </a:p>
        </p:txBody>
      </p:sp>
      <p:pic>
        <p:nvPicPr>
          <p:cNvPr id="11" name="Marcador de contenido 10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77287" y="3173412"/>
            <a:ext cx="5045496" cy="249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422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Características de una base de datos</a:t>
            </a:r>
            <a:endParaRPr lang="es-EC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Marcador de contenido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2208" y="2068042"/>
            <a:ext cx="7219950" cy="135773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795" y="3692031"/>
            <a:ext cx="3108472" cy="224877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335" y="3532741"/>
            <a:ext cx="3428809" cy="252580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731" y="3822377"/>
            <a:ext cx="4004954" cy="1810623"/>
          </a:xfrm>
          <a:prstGeom prst="rect">
            <a:avLst/>
          </a:prstGeom>
        </p:spPr>
      </p:pic>
      <p:sp>
        <p:nvSpPr>
          <p:cNvPr id="8" name="Título 6"/>
          <p:cNvSpPr txBox="1">
            <a:spLocks/>
          </p:cNvSpPr>
          <p:nvPr/>
        </p:nvSpPr>
        <p:spPr>
          <a:xfrm>
            <a:off x="1085252" y="5899252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C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Independencia | Redundancia | Integridad | Seguridad | Recuperación</a:t>
            </a:r>
            <a:endParaRPr lang="es-EC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18635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Cómo trabajan?</a:t>
            </a:r>
            <a:endParaRPr lang="es-EC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>
          <a:xfrm>
            <a:off x="544981" y="2336872"/>
            <a:ext cx="4932710" cy="4102023"/>
          </a:xfrm>
        </p:spPr>
        <p:txBody>
          <a:bodyPr>
            <a:normAutofit/>
          </a:bodyPr>
          <a:lstStyle/>
          <a:p>
            <a:r>
              <a:rPr lang="es-EC" sz="2000" dirty="0" smtClean="0"/>
              <a:t>Motor (Crea, Aplica y Proporciona)</a:t>
            </a:r>
            <a:endParaRPr lang="es-EC" sz="2000" dirty="0"/>
          </a:p>
        </p:txBody>
      </p:sp>
      <p:sp>
        <p:nvSpPr>
          <p:cNvPr id="6" name="Marcador de contenido 5"/>
          <p:cNvSpPr>
            <a:spLocks noGrp="1"/>
          </p:cNvSpPr>
          <p:nvPr>
            <p:ph sz="half" idx="2"/>
          </p:nvPr>
        </p:nvSpPr>
        <p:spPr>
          <a:xfrm>
            <a:off x="6196003" y="2374683"/>
            <a:ext cx="4700058" cy="3599316"/>
          </a:xfrm>
        </p:spPr>
        <p:txBody>
          <a:bodyPr/>
          <a:lstStyle/>
          <a:p>
            <a:r>
              <a:rPr lang="es-EC" dirty="0" smtClean="0"/>
              <a:t>Software (Organiza y Ayuda)</a:t>
            </a:r>
            <a:endParaRPr lang="es-EC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81" y="3036489"/>
            <a:ext cx="4833697" cy="340240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951" y="3174774"/>
            <a:ext cx="5356435" cy="299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82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s-ES" smtClean="0"/>
              <a:pPr rtl="0"/>
              <a:t>13</a:t>
            </a:fld>
            <a:endParaRPr lang="es-ES" dirty="0"/>
          </a:p>
        </p:txBody>
      </p:sp>
      <p:pic>
        <p:nvPicPr>
          <p:cNvPr id="7" name="Marcador de posición de imagen 6" descr="rascacielos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3279" y="0"/>
            <a:ext cx="3048721" cy="27940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014499" cy="376705"/>
          </a:xfrm>
        </p:spPr>
        <p:txBody>
          <a:bodyPr rtlCol="0"/>
          <a:lstStyle/>
          <a:p>
            <a:pPr rtl="0"/>
            <a:r>
              <a:rPr lang="es-ES" sz="2000" dirty="0" smtClean="0"/>
              <a:t>Historia</a:t>
            </a:r>
            <a:r>
              <a:rPr lang="es-ES" dirty="0"/>
              <a:t/>
            </a:r>
            <a:br>
              <a:rPr lang="es-ES" dirty="0"/>
            </a:b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368300" y="876301"/>
            <a:ext cx="614680" cy="27699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C" sz="1200" dirty="0" smtClean="0"/>
              <a:t>1880</a:t>
            </a:r>
            <a:endParaRPr lang="en-US" sz="1200" dirty="0"/>
          </a:p>
        </p:txBody>
      </p:sp>
      <p:sp>
        <p:nvSpPr>
          <p:cNvPr id="6" name="CuadroTexto 5"/>
          <p:cNvSpPr txBox="1"/>
          <p:nvPr/>
        </p:nvSpPr>
        <p:spPr>
          <a:xfrm>
            <a:off x="1872343" y="855203"/>
            <a:ext cx="3057165" cy="27699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C" sz="1200" dirty="0" smtClean="0"/>
              <a:t>Creación de la maquina perforadora</a:t>
            </a:r>
            <a:endParaRPr lang="en-US" sz="1200" dirty="0"/>
          </a:p>
        </p:txBody>
      </p:sp>
      <p:sp>
        <p:nvSpPr>
          <p:cNvPr id="8" name="CuadroTexto 7"/>
          <p:cNvSpPr txBox="1"/>
          <p:nvPr/>
        </p:nvSpPr>
        <p:spPr>
          <a:xfrm>
            <a:off x="362204" y="1321309"/>
            <a:ext cx="614680" cy="27699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C" sz="1200" dirty="0" smtClean="0"/>
              <a:t>1950</a:t>
            </a:r>
            <a:endParaRPr lang="en-US" sz="1200" dirty="0"/>
          </a:p>
        </p:txBody>
      </p:sp>
      <p:sp>
        <p:nvSpPr>
          <p:cNvPr id="9" name="CuadroTexto 8"/>
          <p:cNvSpPr txBox="1"/>
          <p:nvPr/>
        </p:nvSpPr>
        <p:spPr>
          <a:xfrm>
            <a:off x="1866246" y="1312116"/>
            <a:ext cx="3917449" cy="28619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C" sz="1200" dirty="0" smtClean="0"/>
              <a:t>Se inicia el uso de las cintas magnéticas</a:t>
            </a:r>
            <a:endParaRPr lang="en-US" sz="12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386588" y="1857757"/>
            <a:ext cx="614680" cy="27699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C" sz="1200" dirty="0" smtClean="0"/>
              <a:t>1960</a:t>
            </a:r>
            <a:endParaRPr lang="en-US" sz="12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1880708" y="1686440"/>
            <a:ext cx="3902988" cy="324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C" sz="1200" dirty="0" smtClean="0"/>
              <a:t>Los discos duro remplazan las cintas </a:t>
            </a:r>
            <a:r>
              <a:rPr lang="es-EC" sz="1200" dirty="0"/>
              <a:t>magnéticas</a:t>
            </a:r>
            <a:endParaRPr lang="en-US" sz="1200" dirty="0"/>
          </a:p>
          <a:p>
            <a:endParaRPr lang="en-US" sz="1200" dirty="0"/>
          </a:p>
        </p:txBody>
      </p:sp>
      <p:sp>
        <p:nvSpPr>
          <p:cNvPr id="12" name="CuadroTexto 11"/>
          <p:cNvSpPr txBox="1"/>
          <p:nvPr/>
        </p:nvSpPr>
        <p:spPr>
          <a:xfrm>
            <a:off x="1872343" y="2095500"/>
            <a:ext cx="2528969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C" sz="1200" dirty="0" smtClean="0"/>
              <a:t>Se crearon aplicaciones informáticas para contabilidad</a:t>
            </a:r>
            <a:endParaRPr lang="en-US" sz="12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398309" y="2671341"/>
            <a:ext cx="614680" cy="27699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C" sz="1200" dirty="0" smtClean="0"/>
              <a:t>1965</a:t>
            </a:r>
            <a:endParaRPr lang="en-US" sz="1200" dirty="0"/>
          </a:p>
        </p:txBody>
      </p:sp>
      <p:sp>
        <p:nvSpPr>
          <p:cNvPr id="15" name="CuadroTexto 14"/>
          <p:cNvSpPr txBox="1"/>
          <p:nvPr/>
        </p:nvSpPr>
        <p:spPr>
          <a:xfrm>
            <a:off x="1864294" y="2668831"/>
            <a:ext cx="3332457" cy="27950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C" sz="1200" dirty="0" smtClean="0"/>
              <a:t>Se inicia con el concepto de base de datos</a:t>
            </a:r>
            <a:endParaRPr lang="en-US" sz="1200" dirty="0"/>
          </a:p>
        </p:txBody>
      </p:sp>
      <p:sp>
        <p:nvSpPr>
          <p:cNvPr id="16" name="CuadroTexto 15"/>
          <p:cNvSpPr txBox="1"/>
          <p:nvPr/>
        </p:nvSpPr>
        <p:spPr>
          <a:xfrm>
            <a:off x="1876016" y="3054358"/>
            <a:ext cx="4269218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C" sz="1200" dirty="0" smtClean="0"/>
              <a:t>Uso de grandes bases de datos interrelacionados</a:t>
            </a:r>
            <a:endParaRPr lang="en-US" sz="1200" dirty="0"/>
          </a:p>
          <a:p>
            <a:endParaRPr lang="en-US" sz="1200" dirty="0"/>
          </a:p>
        </p:txBody>
      </p:sp>
      <p:cxnSp>
        <p:nvCxnSpPr>
          <p:cNvPr id="18" name="Conector recto de flecha 17"/>
          <p:cNvCxnSpPr>
            <a:endCxn id="6" idx="1"/>
          </p:cNvCxnSpPr>
          <p:nvPr/>
        </p:nvCxnSpPr>
        <p:spPr>
          <a:xfrm flipV="1">
            <a:off x="976884" y="993703"/>
            <a:ext cx="895459" cy="191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/>
          <p:nvPr/>
        </p:nvCxnSpPr>
        <p:spPr>
          <a:xfrm>
            <a:off x="960470" y="1460697"/>
            <a:ext cx="895459" cy="1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/>
          <p:nvPr/>
        </p:nvCxnSpPr>
        <p:spPr>
          <a:xfrm>
            <a:off x="972190" y="1908521"/>
            <a:ext cx="895459" cy="1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ector recto de flecha 20"/>
          <p:cNvCxnSpPr>
            <a:stCxn id="10" idx="3"/>
            <a:endCxn id="12" idx="1"/>
          </p:cNvCxnSpPr>
          <p:nvPr/>
        </p:nvCxnSpPr>
        <p:spPr>
          <a:xfrm>
            <a:off x="1001268" y="1996257"/>
            <a:ext cx="871075" cy="3300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/>
          <p:nvPr/>
        </p:nvCxnSpPr>
        <p:spPr>
          <a:xfrm>
            <a:off x="941708" y="2792438"/>
            <a:ext cx="895459" cy="1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/>
          <p:nvPr/>
        </p:nvCxnSpPr>
        <p:spPr>
          <a:xfrm>
            <a:off x="970786" y="2880174"/>
            <a:ext cx="871075" cy="3300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CuadroTexto 25"/>
          <p:cNvSpPr txBox="1"/>
          <p:nvPr/>
        </p:nvSpPr>
        <p:spPr>
          <a:xfrm>
            <a:off x="438166" y="3484923"/>
            <a:ext cx="614680" cy="27699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C" sz="1200" dirty="0" smtClean="0"/>
              <a:t>1970</a:t>
            </a:r>
            <a:endParaRPr lang="en-US" sz="1200" dirty="0"/>
          </a:p>
        </p:txBody>
      </p:sp>
      <p:sp>
        <p:nvSpPr>
          <p:cNvPr id="28" name="CuadroTexto 27"/>
          <p:cNvSpPr txBox="1"/>
          <p:nvPr/>
        </p:nvSpPr>
        <p:spPr>
          <a:xfrm>
            <a:off x="1873670" y="3522271"/>
            <a:ext cx="494514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C" sz="1200" dirty="0" smtClean="0"/>
              <a:t>Sistema de base de datos relacionales llamados </a:t>
            </a:r>
            <a:r>
              <a:rPr lang="es-EC" sz="1200" dirty="0" err="1" smtClean="0"/>
              <a:t>System</a:t>
            </a:r>
            <a:r>
              <a:rPr lang="es-EC" sz="1200" dirty="0" smtClean="0"/>
              <a:t> R (Oracle)</a:t>
            </a:r>
            <a:endParaRPr lang="en-US" sz="1200" dirty="0"/>
          </a:p>
          <a:p>
            <a:endParaRPr lang="en-US" sz="12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1871323" y="3885688"/>
            <a:ext cx="4273911" cy="288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C" sz="1200" dirty="0" smtClean="0"/>
              <a:t>Bases de datos en red, terminales conectadas a la red</a:t>
            </a:r>
            <a:endParaRPr lang="en-US" sz="1200" dirty="0"/>
          </a:p>
          <a:p>
            <a:endParaRPr lang="en-US" sz="1200" dirty="0"/>
          </a:p>
        </p:txBody>
      </p:sp>
      <p:cxnSp>
        <p:nvCxnSpPr>
          <p:cNvPr id="30" name="Conector recto de flecha 29"/>
          <p:cNvCxnSpPr/>
          <p:nvPr/>
        </p:nvCxnSpPr>
        <p:spPr>
          <a:xfrm>
            <a:off x="953430" y="3606019"/>
            <a:ext cx="895459" cy="1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Conector recto de flecha 30"/>
          <p:cNvCxnSpPr/>
          <p:nvPr/>
        </p:nvCxnSpPr>
        <p:spPr>
          <a:xfrm>
            <a:off x="982508" y="3693755"/>
            <a:ext cx="871075" cy="3300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CuadroTexto 31"/>
          <p:cNvSpPr txBox="1"/>
          <p:nvPr/>
        </p:nvSpPr>
        <p:spPr>
          <a:xfrm>
            <a:off x="393616" y="4340710"/>
            <a:ext cx="614680" cy="27699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C" sz="1200" dirty="0" smtClean="0"/>
              <a:t>1980</a:t>
            </a:r>
            <a:endParaRPr lang="en-US" sz="1200" dirty="0"/>
          </a:p>
        </p:txBody>
      </p:sp>
      <p:sp>
        <p:nvSpPr>
          <p:cNvPr id="33" name="CuadroTexto 32"/>
          <p:cNvSpPr txBox="1"/>
          <p:nvPr/>
        </p:nvSpPr>
        <p:spPr>
          <a:xfrm>
            <a:off x="1843188" y="4406188"/>
            <a:ext cx="4273911" cy="27699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C" sz="1200" dirty="0"/>
              <a:t>comercialización de los sistemas </a:t>
            </a:r>
            <a:r>
              <a:rPr lang="es-EC" sz="1200" dirty="0" smtClean="0"/>
              <a:t>relacionales. Tablas (SQL)</a:t>
            </a:r>
            <a:endParaRPr lang="en-US" sz="1200" dirty="0"/>
          </a:p>
        </p:txBody>
      </p:sp>
      <p:sp>
        <p:nvSpPr>
          <p:cNvPr id="34" name="CuadroTexto 33"/>
          <p:cNvSpPr txBox="1"/>
          <p:nvPr/>
        </p:nvSpPr>
        <p:spPr>
          <a:xfrm>
            <a:off x="405341" y="4887009"/>
            <a:ext cx="614680" cy="27699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C" sz="1200" dirty="0" smtClean="0"/>
              <a:t>1990</a:t>
            </a:r>
            <a:endParaRPr lang="en-US" sz="1200" dirty="0"/>
          </a:p>
        </p:txBody>
      </p:sp>
      <p:sp>
        <p:nvSpPr>
          <p:cNvPr id="36" name="CuadroTexto 35"/>
          <p:cNvSpPr txBox="1"/>
          <p:nvPr/>
        </p:nvSpPr>
        <p:spPr>
          <a:xfrm>
            <a:off x="1826776" y="4924348"/>
            <a:ext cx="4273911" cy="27699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C" sz="1200" dirty="0" err="1" smtClean="0"/>
              <a:t>Investigacion</a:t>
            </a:r>
            <a:r>
              <a:rPr lang="es-EC" sz="1200" dirty="0" smtClean="0"/>
              <a:t> a </a:t>
            </a:r>
            <a:r>
              <a:rPr lang="es-EC" sz="1200" dirty="0"/>
              <a:t>las bases de datos orientadas a objetos</a:t>
            </a:r>
            <a:endParaRPr lang="en-US" sz="1200" dirty="0"/>
          </a:p>
        </p:txBody>
      </p:sp>
      <p:sp>
        <p:nvSpPr>
          <p:cNvPr id="37" name="CuadroTexto 36"/>
          <p:cNvSpPr txBox="1"/>
          <p:nvPr/>
        </p:nvSpPr>
        <p:spPr>
          <a:xfrm>
            <a:off x="1852565" y="5301832"/>
            <a:ext cx="427391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C" sz="1200" dirty="0" err="1" smtClean="0"/>
              <a:t>Creacion</a:t>
            </a:r>
            <a:r>
              <a:rPr lang="es-EC" sz="1200" dirty="0" smtClean="0"/>
              <a:t> </a:t>
            </a:r>
            <a:r>
              <a:rPr lang="es-EC" sz="1200" dirty="0"/>
              <a:t>del </a:t>
            </a:r>
            <a:r>
              <a:rPr lang="es-EC" sz="1200" dirty="0" err="1"/>
              <a:t>World</a:t>
            </a:r>
            <a:r>
              <a:rPr lang="es-EC" sz="1200" dirty="0"/>
              <a:t> Wide Web, a </a:t>
            </a:r>
            <a:r>
              <a:rPr lang="es-EC" sz="1200" dirty="0" smtClean="0"/>
              <a:t>finales </a:t>
            </a:r>
            <a:r>
              <a:rPr lang="es-EC" sz="1200" dirty="0"/>
              <a:t>de esta década, con el que se facilitaría la consulta a la base de datos.</a:t>
            </a:r>
            <a:endParaRPr lang="en-US" sz="1200" dirty="0"/>
          </a:p>
        </p:txBody>
      </p:sp>
      <p:sp>
        <p:nvSpPr>
          <p:cNvPr id="38" name="CuadroTexto 37"/>
          <p:cNvSpPr txBox="1"/>
          <p:nvPr/>
        </p:nvSpPr>
        <p:spPr>
          <a:xfrm>
            <a:off x="6907442" y="4617709"/>
            <a:ext cx="427391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C" sz="1200" b="1" dirty="0" smtClean="0"/>
              <a:t>Actualmente</a:t>
            </a:r>
            <a:r>
              <a:rPr lang="es-EC" sz="1200" dirty="0" smtClean="0"/>
              <a:t> </a:t>
            </a:r>
            <a:r>
              <a:rPr lang="es-EC" sz="1200" dirty="0" err="1" smtClean="0"/>
              <a:t>Sql</a:t>
            </a:r>
            <a:r>
              <a:rPr lang="es-EC" sz="1200" dirty="0" smtClean="0"/>
              <a:t> (Relacionales ) y </a:t>
            </a:r>
            <a:r>
              <a:rPr lang="es-EC" sz="1200" dirty="0" err="1" smtClean="0"/>
              <a:t>NoSql</a:t>
            </a:r>
            <a:r>
              <a:rPr lang="es-EC" sz="1200" dirty="0" smtClean="0"/>
              <a:t> (Conjunto de tipos de base de datos)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7676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749" y="1344499"/>
            <a:ext cx="4174049" cy="419100"/>
          </a:xfrm>
        </p:spPr>
        <p:txBody>
          <a:bodyPr rtlCol="0"/>
          <a:lstStyle/>
          <a:p>
            <a:pPr rtl="0"/>
            <a:r>
              <a:rPr lang="es-ES" sz="1800" dirty="0" smtClean="0"/>
              <a:t>Características</a:t>
            </a:r>
            <a:r>
              <a:rPr lang="es-ES" dirty="0"/>
              <a:t/>
            </a:r>
            <a:br>
              <a:rPr lang="es-ES" dirty="0"/>
            </a:b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s-ES" smtClean="0"/>
              <a:pPr rtl="0"/>
              <a:t>14</a:t>
            </a:fld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14558" t="20566" r="20594" b="5283"/>
          <a:stretch/>
        </p:blipFill>
        <p:spPr>
          <a:xfrm>
            <a:off x="6111624" y="2307144"/>
            <a:ext cx="4832430" cy="4148595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749" y="1763599"/>
            <a:ext cx="6199465" cy="2176696"/>
          </a:xfrm>
        </p:spPr>
        <p:txBody>
          <a:bodyPr rtlCol="0"/>
          <a:lstStyle/>
          <a:p>
            <a:pPr marL="0" indent="0">
              <a:buNone/>
            </a:pPr>
            <a:r>
              <a:rPr lang="es-EC" sz="1600" dirty="0"/>
              <a:t>Entre las principales características de los sistemas de base de datos podemos mencionar:</a:t>
            </a:r>
          </a:p>
          <a:p>
            <a:pPr marL="0" indent="0">
              <a:buNone/>
            </a:pPr>
            <a:r>
              <a:rPr lang="es-EC" sz="1600" dirty="0" smtClean="0"/>
              <a:t>Concurrencia</a:t>
            </a:r>
            <a:endParaRPr lang="es-EC" sz="1600" dirty="0"/>
          </a:p>
          <a:p>
            <a:pPr marL="0" indent="0">
              <a:buNone/>
            </a:pPr>
            <a:r>
              <a:rPr lang="es-EC" sz="1600" dirty="0" smtClean="0"/>
              <a:t>Integridad</a:t>
            </a:r>
            <a:endParaRPr lang="es-EC" sz="1600" dirty="0"/>
          </a:p>
          <a:p>
            <a:pPr marL="0" indent="0">
              <a:buNone/>
            </a:pPr>
            <a:r>
              <a:rPr lang="es-EC" sz="1600" dirty="0" smtClean="0"/>
              <a:t>Recuperación</a:t>
            </a:r>
            <a:endParaRPr lang="es-EC" sz="1600" dirty="0"/>
          </a:p>
          <a:p>
            <a:pPr marL="0" indent="0">
              <a:buNone/>
            </a:pPr>
            <a:r>
              <a:rPr lang="es-EC" sz="1600" dirty="0" smtClean="0"/>
              <a:t>Seguridad</a:t>
            </a:r>
          </a:p>
          <a:p>
            <a:pPr marL="0" indent="0">
              <a:buNone/>
            </a:pPr>
            <a:endParaRPr lang="es-ES" sz="16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400" y="3732378"/>
            <a:ext cx="3477913" cy="251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7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17127" y="480898"/>
            <a:ext cx="4267077" cy="544657"/>
          </a:xfrm>
        </p:spPr>
        <p:txBody>
          <a:bodyPr/>
          <a:lstStyle/>
          <a:p>
            <a:r>
              <a:rPr lang="es-EC" sz="1800" dirty="0" smtClean="0"/>
              <a:t>Motores de base de datos </a:t>
            </a:r>
            <a:endParaRPr lang="en-US" sz="18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EC71654-96A5-4280-94F3-931C61A9F92C}" type="slidenum">
              <a:rPr lang="es-ES" noProof="0" smtClean="0"/>
              <a:pPr rtl="0"/>
              <a:t>15</a:t>
            </a:fld>
            <a:endParaRPr lang="es-ES" noProof="0" dirty="0"/>
          </a:p>
        </p:txBody>
      </p:sp>
      <p:sp>
        <p:nvSpPr>
          <p:cNvPr id="3" name="Marcador de contenido 2"/>
          <p:cNvSpPr>
            <a:spLocks noGrp="1"/>
          </p:cNvSpPr>
          <p:nvPr>
            <p:ph idx="4294967295"/>
          </p:nvPr>
        </p:nvSpPr>
        <p:spPr>
          <a:xfrm>
            <a:off x="95219" y="1228953"/>
            <a:ext cx="5839268" cy="2414221"/>
          </a:xfrm>
        </p:spPr>
        <p:txBody>
          <a:bodyPr>
            <a:normAutofit/>
          </a:bodyPr>
          <a:lstStyle/>
          <a:p>
            <a:pPr algn="just"/>
            <a:r>
              <a:rPr lang="es-EC" sz="1600" dirty="0"/>
              <a:t>Motor de base de datos es el servicio principal para almacenar, procesar y proteger los datos. El Motor de base de datos proporciona acceso controlado y procesamiento de transacciones rápido para cumplir con los requisitos de las aplicaciones consumidoras de datos más </a:t>
            </a:r>
            <a:r>
              <a:rPr lang="es-EC" sz="1600" dirty="0" smtClean="0"/>
              <a:t>exigentes.</a:t>
            </a:r>
          </a:p>
          <a:p>
            <a:pPr algn="just"/>
            <a:r>
              <a:rPr lang="es-EC" sz="1600" dirty="0"/>
              <a:t>Se llama motor, a las herramientas que permiten comunicarse con la base de datos, ejecutan los procesos sobre las tablas y mantienen la integridad de los datos. El motor es quien interpreta y ejecuta las consultas, mantiene los </a:t>
            </a:r>
            <a:r>
              <a:rPr lang="es-EC" sz="1600" dirty="0" smtClean="0"/>
              <a:t>índices, etc.</a:t>
            </a:r>
            <a:endParaRPr lang="es-EC" sz="16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030" y="3552315"/>
            <a:ext cx="4078905" cy="308398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4088" t="10302" r="10954"/>
          <a:stretch/>
        </p:blipFill>
        <p:spPr>
          <a:xfrm>
            <a:off x="5934487" y="2232528"/>
            <a:ext cx="5564176" cy="441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2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dirty="0" smtClean="0"/>
              <a:t>Anexos</a:t>
            </a:r>
            <a:endParaRPr lang="es-EC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94" y="2312893"/>
            <a:ext cx="3073774" cy="409836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975" y="2312894"/>
            <a:ext cx="5468471" cy="410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04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dirty="0" smtClean="0"/>
              <a:t>Anexos</a:t>
            </a:r>
            <a:endParaRPr lang="es-EC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76" y="2205317"/>
            <a:ext cx="5459506" cy="409463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60459" y="2635624"/>
            <a:ext cx="4643717" cy="348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70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dirty="0" smtClean="0"/>
              <a:t>Orígenes de la base de datos</a:t>
            </a:r>
            <a:endParaRPr lang="es-EC" dirty="0"/>
          </a:p>
        </p:txBody>
      </p:sp>
      <p:pic>
        <p:nvPicPr>
          <p:cNvPr id="2050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976" y="2191105"/>
            <a:ext cx="6283330" cy="419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5" y="2191105"/>
            <a:ext cx="528637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64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50185" y="198908"/>
            <a:ext cx="9335232" cy="2134989"/>
          </a:xfrm>
        </p:spPr>
        <p:txBody>
          <a:bodyPr>
            <a:noAutofit/>
          </a:bodyPr>
          <a:lstStyle/>
          <a:p>
            <a:pPr algn="ctr"/>
            <a:r>
              <a:rPr lang="es-EC" sz="2000" dirty="0"/>
              <a:t>Herman </a:t>
            </a:r>
            <a:r>
              <a:rPr lang="es-EC" sz="2000" dirty="0" smtClean="0"/>
              <a:t>Hollerith</a:t>
            </a:r>
            <a:br>
              <a:rPr lang="es-EC" sz="2000" dirty="0" smtClean="0"/>
            </a:br>
            <a:r>
              <a:rPr lang="es-EC" sz="2000" dirty="0" smtClean="0"/>
              <a:t> </a:t>
            </a:r>
            <a:r>
              <a:rPr lang="es-EC" sz="2000" dirty="0"/>
              <a:t>(</a:t>
            </a:r>
            <a:r>
              <a:rPr lang="es-EC" sz="2000" dirty="0" err="1"/>
              <a:t>Buffalo</a:t>
            </a:r>
            <a:r>
              <a:rPr lang="es-EC" sz="2000" dirty="0"/>
              <a:t>, Nueva York, 29 de febrero de 1860 — 17 de noviembre de 1929)</a:t>
            </a:r>
          </a:p>
        </p:txBody>
      </p:sp>
      <p:pic>
        <p:nvPicPr>
          <p:cNvPr id="1026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06" y="2725783"/>
            <a:ext cx="6671945" cy="399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076732" y="2173570"/>
            <a:ext cx="61766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24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Máquina </a:t>
            </a:r>
            <a:r>
              <a:rPr lang="es-EC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automática de tarjetas </a:t>
            </a:r>
            <a:r>
              <a:rPr lang="es-EC" sz="24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perforadas (</a:t>
            </a:r>
            <a:r>
              <a:rPr lang="es-EC" dirty="0"/>
              <a:t>1884</a:t>
            </a:r>
            <a:r>
              <a:rPr lang="es-EC" sz="24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)</a:t>
            </a:r>
            <a:endParaRPr lang="es-EC" sz="2400" dirty="0"/>
          </a:p>
        </p:txBody>
      </p:sp>
    </p:spTree>
    <p:extLst>
      <p:ext uri="{BB962C8B-B14F-4D97-AF65-F5344CB8AC3E}">
        <p14:creationId xmlns:p14="http://schemas.microsoft.com/office/powerpoint/2010/main" val="1262482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pPr algn="ctr"/>
            <a:r>
              <a:rPr lang="es-EC" dirty="0" smtClean="0"/>
              <a:t>Línea de tiempo</a:t>
            </a:r>
            <a:endParaRPr lang="es-EC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871" y="2350361"/>
            <a:ext cx="8218443" cy="410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16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dirty="0" smtClean="0"/>
              <a:t>Características de una base de datos</a:t>
            </a:r>
            <a:endParaRPr lang="es-EC" dirty="0"/>
          </a:p>
        </p:txBody>
      </p:sp>
      <p:pic>
        <p:nvPicPr>
          <p:cNvPr id="4098" name="Picture 2" descr="Resultado de imagen para caracteristicas de una base de dat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58" y="2015263"/>
            <a:ext cx="8065316" cy="477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6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dirty="0" smtClean="0"/>
              <a:t>Motores de una base de datos</a:t>
            </a:r>
            <a:endParaRPr lang="es-EC" dirty="0"/>
          </a:p>
        </p:txBody>
      </p:sp>
      <p:pic>
        <p:nvPicPr>
          <p:cNvPr id="5122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780" y="2099717"/>
            <a:ext cx="5156654" cy="468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852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dirty="0" smtClean="0"/>
              <a:t>Teoría de conjunto</a:t>
            </a:r>
            <a:endParaRPr lang="es-EC" dirty="0"/>
          </a:p>
        </p:txBody>
      </p:sp>
      <p:pic>
        <p:nvPicPr>
          <p:cNvPr id="6146" name="Picture 2" descr="TeorÃ­a de conjuntos en MySQL con select jo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986" y="2055223"/>
            <a:ext cx="6467539" cy="470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790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SQL SERVER – BASE DE DATOS</a:t>
            </a:r>
            <a:endParaRPr lang="es-EC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040" y="2336976"/>
            <a:ext cx="4482184" cy="338442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778" y="2336976"/>
            <a:ext cx="5167536" cy="340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795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C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Historia de Base de Datos – El Antes y Ahora.</a:t>
            </a:r>
            <a:endParaRPr lang="es-EC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212" y="1895669"/>
            <a:ext cx="7174812" cy="823912"/>
          </a:xfrm>
        </p:spPr>
        <p:txBody>
          <a:bodyPr>
            <a:normAutofit/>
          </a:bodyPr>
          <a:lstStyle/>
          <a:p>
            <a:r>
              <a:rPr lang="es-EC" dirty="0" smtClean="0"/>
              <a:t>Soportes magnéticos | CODASYL (Edgar </a:t>
            </a:r>
            <a:r>
              <a:rPr lang="es-EC" dirty="0" err="1" smtClean="0"/>
              <a:t>Codd</a:t>
            </a:r>
            <a:r>
              <a:rPr lang="es-EC" dirty="0" smtClean="0"/>
              <a:t>)</a:t>
            </a:r>
            <a:endParaRPr lang="es-EC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1279" y="3007782"/>
            <a:ext cx="2837942" cy="2688569"/>
          </a:xfrm>
          <a:prstGeom prst="rect">
            <a:avLst/>
          </a:prstGeom>
        </p:spPr>
      </p:pic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7231704" y="1963058"/>
            <a:ext cx="4474028" cy="692076"/>
          </a:xfrm>
        </p:spPr>
        <p:txBody>
          <a:bodyPr/>
          <a:lstStyle/>
          <a:p>
            <a:pPr algn="ctr"/>
            <a:r>
              <a:rPr lang="es-EC" dirty="0" smtClean="0"/>
              <a:t>Evolución</a:t>
            </a:r>
            <a:endParaRPr lang="es-EC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511320" y="2784027"/>
            <a:ext cx="4194412" cy="340795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047" y="3007782"/>
            <a:ext cx="2276475" cy="312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508773"/>
      </p:ext>
    </p:extLst>
  </p:cSld>
  <p:clrMapOvr>
    <a:masterClrMapping/>
  </p:clrMapOvr>
</p:sld>
</file>

<file path=ppt/theme/theme1.xml><?xml version="1.0" encoding="utf-8"?>
<a:theme xmlns:a="http://schemas.openxmlformats.org/drawingml/2006/main" name="Berlín">
  <a:themeElements>
    <a:clrScheme name="Berlí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í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í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Berlín</Template>
  <TotalTime>141</TotalTime>
  <Words>377</Words>
  <Application>Microsoft Office PowerPoint</Application>
  <PresentationFormat>Panorámica</PresentationFormat>
  <Paragraphs>59</Paragraphs>
  <Slides>17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Arial</vt:lpstr>
      <vt:lpstr>Calibri</vt:lpstr>
      <vt:lpstr>Times New Roman</vt:lpstr>
      <vt:lpstr>Trebuchet MS</vt:lpstr>
      <vt:lpstr>Berlín</vt:lpstr>
      <vt:lpstr>Base de Datos</vt:lpstr>
      <vt:lpstr>Orígenes de la base de datos</vt:lpstr>
      <vt:lpstr>Herman Hollerith  (Buffalo, Nueva York, 29 de febrero de 1860 — 17 de noviembre de 1929)</vt:lpstr>
      <vt:lpstr>Línea de tiempo</vt:lpstr>
      <vt:lpstr>Características de una base de datos</vt:lpstr>
      <vt:lpstr>Motores de una base de datos</vt:lpstr>
      <vt:lpstr>Teoría de conjunto</vt:lpstr>
      <vt:lpstr>          SQL SERVER – BASE DE DATOS</vt:lpstr>
      <vt:lpstr>La Historia de Base de Datos – El Antes y Ahora.</vt:lpstr>
      <vt:lpstr>La Historia de Base de Datos – El Futuro</vt:lpstr>
      <vt:lpstr>Características de una base de datos</vt:lpstr>
      <vt:lpstr>Cómo trabajan?</vt:lpstr>
      <vt:lpstr>Historia </vt:lpstr>
      <vt:lpstr>Características </vt:lpstr>
      <vt:lpstr>Motores de base de datos </vt:lpstr>
      <vt:lpstr>Anexos</vt:lpstr>
      <vt:lpstr>Anexos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pc</dc:creator>
  <cp:lastModifiedBy>pc</cp:lastModifiedBy>
  <cp:revision>19</cp:revision>
  <dcterms:created xsi:type="dcterms:W3CDTF">2019-06-12T17:15:19Z</dcterms:created>
  <dcterms:modified xsi:type="dcterms:W3CDTF">2019-06-12T22:03:25Z</dcterms:modified>
</cp:coreProperties>
</file>